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EDCA6-25B3-46BB-8AE7-A4D1CEB008C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96EE1-D378-448F-B7AA-9BB6F3340A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76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09435-E12E-45E8-B232-6ABF7A801B7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41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93B64-5DAF-46CB-B1B7-3D943A0288F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7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65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6111-C9F9-4C34-A654-87803B686488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0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861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A8F340-B720-4E19-8FF7-6EA612C5D121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6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7065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66B1D-14F9-42D3-90DE-65780C00A35A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813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B6A76B-EB7E-4C2C-97D8-C5BC5F0F3549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01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F15119-8C7A-4A4E-9ABC-BA33319F34E5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6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222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9B7E6-DE19-4B8B-8C7E-7AD731315892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2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427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D78EA-963D-4F90-8AFC-1CC7BC9D7AC3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632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17A6F-06EA-459A-9E3D-7CC18981F50A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6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583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51A7A-CF8E-453E-8EE7-1DA3A063BB41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31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04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BAF68-43F6-49D0-B791-136C01864289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2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246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38AB3-2282-4CA8-B1C4-B8A0E604F5FF}" type="slidenum">
              <a:rPr lang="nl-N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7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8C78F-A5B0-42B5-A5E6-265F0CA0E1A5}" type="datetime1">
              <a:rPr lang="nl-NL"/>
              <a:pPr>
                <a:defRPr/>
              </a:pPr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F6DEC-6686-4332-A833-64115796A0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2FBEC-4D8B-49F2-9ACC-116A3A5C3B55}" type="datetime1">
              <a:rPr lang="nl-NL"/>
              <a:pPr>
                <a:defRPr/>
              </a:pPr>
              <a:t>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3CE7-5822-47AD-BD73-2B6729BAD8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BE0E-CB4E-468D-BEBA-F363FF1B9581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944A-7394-461F-B0C0-56D5AD4988B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nl-NL" sz="3200" b="1" dirty="0" smtClean="0"/>
              <a:t>Basisstof 2 Enzymen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472488" cy="5001419"/>
          </a:xfrm>
        </p:spPr>
        <p:txBody>
          <a:bodyPr>
            <a:normAutofit/>
          </a:bodyPr>
          <a:lstStyle/>
          <a:p>
            <a:pPr eaLnBrk="1" hangingPunct="1"/>
            <a:r>
              <a:rPr lang="nl-NL" sz="2400" dirty="0" smtClean="0"/>
              <a:t>Chemische reacties verlopen </a:t>
            </a:r>
            <a:r>
              <a:rPr lang="nl-NL" sz="2400" dirty="0" smtClean="0">
                <a:solidFill>
                  <a:srgbClr val="FF0000"/>
                </a:solidFill>
              </a:rPr>
              <a:t>traag</a:t>
            </a:r>
            <a:endParaRPr lang="nl-NL" sz="2400" dirty="0" smtClean="0"/>
          </a:p>
          <a:p>
            <a:pPr eaLnBrk="1" hangingPunct="1"/>
            <a:r>
              <a:rPr lang="nl-NL" sz="2400" dirty="0" smtClean="0">
                <a:solidFill>
                  <a:srgbClr val="FF0000"/>
                </a:solidFill>
              </a:rPr>
              <a:t>Bij</a:t>
            </a:r>
            <a:r>
              <a:rPr lang="nl-NL" sz="2400" dirty="0" smtClean="0"/>
              <a:t> een </a:t>
            </a:r>
            <a:r>
              <a:rPr lang="nl-NL" sz="2400" dirty="0" smtClean="0">
                <a:solidFill>
                  <a:srgbClr val="FF0000"/>
                </a:solidFill>
              </a:rPr>
              <a:t>hogere temperatuur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</a:t>
            </a:r>
            <a:r>
              <a:rPr lang="nl-NL" sz="2400" b="1" dirty="0" smtClean="0"/>
              <a:t>bewegen</a:t>
            </a:r>
            <a:r>
              <a:rPr lang="nl-NL" sz="2400" dirty="0" smtClean="0"/>
              <a:t> de moleculen </a:t>
            </a:r>
            <a:r>
              <a:rPr lang="nl-NL" sz="2400" dirty="0" smtClean="0">
                <a:solidFill>
                  <a:srgbClr val="FF0000"/>
                </a:solidFill>
              </a:rPr>
              <a:t>sneller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daardoor </a:t>
            </a:r>
            <a:r>
              <a:rPr lang="nl-NL" sz="2400" b="1" dirty="0" smtClean="0"/>
              <a:t>botsen</a:t>
            </a:r>
            <a:r>
              <a:rPr lang="nl-NL" sz="2400" dirty="0" smtClean="0"/>
              <a:t> ze </a:t>
            </a:r>
            <a:r>
              <a:rPr lang="nl-NL" sz="2400" dirty="0" smtClean="0">
                <a:solidFill>
                  <a:srgbClr val="FF0000"/>
                </a:solidFill>
              </a:rPr>
              <a:t>harder</a:t>
            </a:r>
            <a:r>
              <a:rPr lang="nl-NL" sz="2400" dirty="0" smtClean="0"/>
              <a:t> op elkaar</a:t>
            </a:r>
          </a:p>
          <a:p>
            <a:pPr eaLnBrk="1" hangingPunct="1">
              <a:buFontTx/>
              <a:buNone/>
            </a:pPr>
            <a:r>
              <a:rPr lang="nl-NL" sz="2400" dirty="0" smtClean="0"/>
              <a:t>	- </a:t>
            </a:r>
            <a:r>
              <a:rPr lang="nl-NL" sz="2400" b="1" dirty="0" smtClean="0"/>
              <a:t>effectieve</a:t>
            </a:r>
            <a:r>
              <a:rPr lang="nl-NL" sz="2400" dirty="0" smtClean="0"/>
              <a:t> botsing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smtClean="0"/>
              <a:t>chemische verbinding</a:t>
            </a:r>
          </a:p>
          <a:p>
            <a:pPr eaLnBrk="1" hangingPunct="1">
              <a:buFontTx/>
              <a:buNone/>
            </a:pPr>
            <a:endParaRPr lang="nl-NL" sz="2400" dirty="0" smtClean="0"/>
          </a:p>
          <a:p>
            <a:pPr eaLnBrk="1" hangingPunct="1"/>
            <a:r>
              <a:rPr lang="nl-NL" sz="2400" dirty="0" smtClean="0"/>
              <a:t>In cellen zijn de temperaturen niet zo hoog</a:t>
            </a:r>
          </a:p>
          <a:p>
            <a:pPr eaLnBrk="1" hangingPunct="1"/>
            <a:r>
              <a:rPr lang="nl-NL" sz="2400" dirty="0" smtClean="0"/>
              <a:t>Vandaar noodzaak enzymen (speciale eiwitten)</a:t>
            </a:r>
          </a:p>
          <a:p>
            <a:pPr eaLnBrk="1" hangingPunct="1"/>
            <a:r>
              <a:rPr lang="nl-NL" sz="2400" b="1" dirty="0" smtClean="0">
                <a:solidFill>
                  <a:srgbClr val="FF0000"/>
                </a:solidFill>
              </a:rPr>
              <a:t>Enzymen versnellen </a:t>
            </a:r>
            <a:r>
              <a:rPr lang="nl-NL" sz="2400" dirty="0" smtClean="0"/>
              <a:t>de reacties</a:t>
            </a:r>
          </a:p>
          <a:p>
            <a:pPr eaLnBrk="1" hangingPunct="1"/>
            <a:r>
              <a:rPr lang="nl-NL" sz="2400" dirty="0" smtClean="0"/>
              <a:t>Enzymen zelf worden NIET verbruikt</a:t>
            </a:r>
          </a:p>
          <a:p>
            <a:pPr eaLnBrk="1" hangingPunct="1"/>
            <a:r>
              <a:rPr lang="nl-NL" sz="2400" dirty="0" err="1" smtClean="0"/>
              <a:t>Té</a:t>
            </a:r>
            <a:r>
              <a:rPr lang="nl-NL" sz="2400" dirty="0" smtClean="0"/>
              <a:t> hoge temperatuur? Enzymen gaan </a:t>
            </a:r>
            <a:r>
              <a:rPr lang="nl-NL" sz="2400" b="1" dirty="0" smtClean="0"/>
              <a:t>denatureren</a:t>
            </a:r>
            <a:r>
              <a:rPr lang="nl-NL" sz="2400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A5DF4-F0C1-49BD-B3BB-F513BE8D23A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P102075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44F07-94CD-44E6-BD35-1B94D3AA07E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/>
              <a:t>pH = zuurgraad</a:t>
            </a:r>
            <a:r>
              <a:rPr lang="nl-NL" sz="4000"/>
              <a:t/>
            </a:r>
            <a:br>
              <a:rPr lang="nl-NL" sz="4000"/>
            </a:br>
            <a:r>
              <a:rPr lang="nl-NL" sz="3400"/>
              <a:t>PH 12 = basisch, pH 7 = neutraal, pH 3 = zuur</a:t>
            </a:r>
          </a:p>
        </p:txBody>
      </p:sp>
      <p:pic>
        <p:nvPicPr>
          <p:cNvPr id="30723" name="Picture 2" descr="H:\DATA\FOTO'S 3 START PP'S\P10008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600200"/>
            <a:ext cx="3887788" cy="5257800"/>
          </a:xfrm>
        </p:spPr>
      </p:pic>
      <p:pic>
        <p:nvPicPr>
          <p:cNvPr id="30724" name="Picture 3" descr="H:\DATA\FOTO'S 3 START PP'S\P10008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0463" y="1600200"/>
            <a:ext cx="3887787" cy="525780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69622-0824-453E-85B1-0897A5C41AB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229600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000"/>
              <a:t>Enzymen hebben een </a:t>
            </a:r>
            <a:r>
              <a:rPr lang="nl-NL" sz="3000" b="1"/>
              <a:t>optimum</a:t>
            </a:r>
            <a:r>
              <a:rPr lang="nl-NL" sz="3000"/>
              <a:t> pH, </a:t>
            </a:r>
            <a:br>
              <a:rPr lang="nl-NL" sz="3000"/>
            </a:br>
            <a:r>
              <a:rPr lang="nl-NL" sz="3000"/>
              <a:t>een </a:t>
            </a:r>
            <a:r>
              <a:rPr lang="nl-NL" sz="3000" b="1"/>
              <a:t>minimale</a:t>
            </a:r>
            <a:r>
              <a:rPr lang="nl-NL" sz="3000"/>
              <a:t> en </a:t>
            </a:r>
            <a:r>
              <a:rPr lang="nl-NL" sz="3000" b="1"/>
              <a:t>maximale</a:t>
            </a:r>
            <a:r>
              <a:rPr lang="nl-NL" sz="3000"/>
              <a:t> pH </a:t>
            </a:r>
            <a:br>
              <a:rPr lang="nl-NL" sz="3000"/>
            </a:br>
            <a:r>
              <a:rPr lang="nl-NL" sz="3000"/>
              <a:t>waar ze nog nét kunnen werken.</a:t>
            </a:r>
          </a:p>
        </p:txBody>
      </p:sp>
      <p:pic>
        <p:nvPicPr>
          <p:cNvPr id="31747" name="Picture 2" descr="H:\DATA\FOTO'S 3 START PP'S\P100083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1428750"/>
            <a:ext cx="7358062" cy="54292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C16E-D8D9-40C2-A072-F091EB3D5AF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Enzymen: evenwichtsreacties</a:t>
            </a:r>
          </a:p>
        </p:txBody>
      </p:sp>
      <p:pic>
        <p:nvPicPr>
          <p:cNvPr id="32771" name="Picture 5" descr="P10207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5"/>
            <a:ext cx="8496300" cy="496887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73ED-568F-464A-A377-B70684FFDD6A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FF0000"/>
                </a:solidFill>
              </a:rPr>
              <a:t>Activeringsenergie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Reacties verlopen niet spontaan</a:t>
            </a:r>
          </a:p>
          <a:p>
            <a:pPr eaLnBrk="1" hangingPunct="1"/>
            <a:r>
              <a:rPr lang="nl-NL" sz="2800" smtClean="0"/>
              <a:t>Er moet eerst </a:t>
            </a:r>
            <a:r>
              <a:rPr lang="nl-NL" sz="2800" smtClean="0">
                <a:solidFill>
                  <a:srgbClr val="FF0000"/>
                </a:solidFill>
              </a:rPr>
              <a:t>energie toegevoegd </a:t>
            </a:r>
            <a:r>
              <a:rPr lang="nl-NL" sz="2800" smtClean="0"/>
              <a:t>worden</a:t>
            </a:r>
          </a:p>
          <a:p>
            <a:pPr eaLnBrk="1" hangingPunct="1"/>
            <a:r>
              <a:rPr lang="nl-NL" sz="2800" smtClean="0"/>
              <a:t>Bijvoorbeeld </a:t>
            </a:r>
            <a:r>
              <a:rPr lang="nl-NL" sz="2800" b="1" smtClean="0">
                <a:solidFill>
                  <a:srgbClr val="FF3300"/>
                </a:solidFill>
              </a:rPr>
              <a:t>warmte</a:t>
            </a:r>
          </a:p>
          <a:p>
            <a:pPr eaLnBrk="1" hangingPunct="1"/>
            <a:endParaRPr lang="nl-NL" sz="2800" b="1" smtClean="0">
              <a:solidFill>
                <a:srgbClr val="FF3300"/>
              </a:solidFill>
            </a:endParaRPr>
          </a:p>
          <a:p>
            <a:pPr eaLnBrk="1" hangingPunct="1"/>
            <a:r>
              <a:rPr lang="nl-NL" sz="2800" smtClean="0"/>
              <a:t>Een exotherme reactie loopt daarna af</a:t>
            </a:r>
          </a:p>
          <a:p>
            <a:pPr eaLnBrk="1" hangingPunct="1"/>
            <a:r>
              <a:rPr lang="en-US" sz="2800" smtClean="0"/>
              <a:t>Exotherm?</a:t>
            </a:r>
            <a:endParaRPr lang="nl-NL" sz="2800" smtClean="0"/>
          </a:p>
        </p:txBody>
      </p:sp>
      <p:pic>
        <p:nvPicPr>
          <p:cNvPr id="21508" name="Picture 7" descr="P1020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989138"/>
            <a:ext cx="4316288" cy="4176712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6395E-FCEA-42C3-9177-031510EC1B9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Grafisch zónder enzym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nl-NL" sz="2800" smtClean="0"/>
          </a:p>
        </p:txBody>
      </p:sp>
      <p:pic>
        <p:nvPicPr>
          <p:cNvPr id="22532" name="Picture 7" descr="P10207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1268413"/>
            <a:ext cx="4356100" cy="5373687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6D962-1255-411B-A4EB-F91BFD08BBD4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Mét</a:t>
            </a:r>
            <a:r>
              <a:rPr lang="nl-NL" dirty="0" smtClean="0"/>
              <a:t> enzymen:  Verschil?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nl-NL" sz="2800" smtClean="0"/>
              <a:t>Een enzym is een katalysator</a:t>
            </a:r>
          </a:p>
          <a:p>
            <a:pPr eaLnBrk="1" hangingPunct="1"/>
            <a:r>
              <a:rPr lang="nl-NL" sz="2800" smtClean="0">
                <a:solidFill>
                  <a:srgbClr val="FF0000"/>
                </a:solidFill>
              </a:rPr>
              <a:t>Verlaagt</a:t>
            </a:r>
            <a:r>
              <a:rPr lang="nl-NL" sz="2800" smtClean="0"/>
              <a:t> </a:t>
            </a:r>
            <a:r>
              <a:rPr lang="nl-NL" sz="2800" smtClean="0">
                <a:solidFill>
                  <a:srgbClr val="FF0000"/>
                </a:solidFill>
              </a:rPr>
              <a:t>de benodigde activeringsenergie</a:t>
            </a:r>
          </a:p>
          <a:p>
            <a:pPr eaLnBrk="1" hangingPunct="1"/>
            <a:endParaRPr lang="nl-NL" sz="2800" smtClean="0"/>
          </a:p>
          <a:p>
            <a:pPr eaLnBrk="1" hangingPunct="1"/>
            <a:r>
              <a:rPr lang="nl-NL" sz="2800" smtClean="0"/>
              <a:t>Een katalysator </a:t>
            </a:r>
            <a:r>
              <a:rPr lang="nl-NL" sz="2800" b="1" smtClean="0">
                <a:solidFill>
                  <a:srgbClr val="FF3300"/>
                </a:solidFill>
              </a:rPr>
              <a:t>versnelt een reactie</a:t>
            </a:r>
            <a:r>
              <a:rPr lang="nl-NL" sz="2800" smtClean="0"/>
              <a:t> en wordt daarbij </a:t>
            </a:r>
            <a:r>
              <a:rPr lang="nl-NL" sz="2800" b="1" smtClean="0">
                <a:solidFill>
                  <a:srgbClr val="FF3300"/>
                </a:solidFill>
              </a:rPr>
              <a:t>niet verbruikt</a:t>
            </a:r>
            <a:r>
              <a:rPr lang="nl-NL" sz="2800" smtClean="0"/>
              <a:t> </a:t>
            </a:r>
          </a:p>
        </p:txBody>
      </p:sp>
      <p:pic>
        <p:nvPicPr>
          <p:cNvPr id="23556" name="Picture 7" descr="P10207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42AE5-9E12-4540-BF91-2D6DE9A5ADA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pPr eaLnBrk="1" hangingPunct="1"/>
            <a:r>
              <a:rPr lang="nl-NL" smtClean="0"/>
              <a:t>De werking van een enzym.</a:t>
            </a:r>
            <a:br>
              <a:rPr lang="nl-NL" smtClean="0"/>
            </a:br>
            <a:r>
              <a:rPr lang="nl-NL" sz="2800" smtClean="0"/>
              <a:t>Het enzym past precies op het substraat.</a:t>
            </a:r>
            <a:br>
              <a:rPr lang="nl-NL" sz="2800" smtClean="0"/>
            </a:br>
            <a:r>
              <a:rPr lang="nl-NL" sz="2800" smtClean="0"/>
              <a:t>In het actieve centrum vindt een reactie plaats.</a:t>
            </a:r>
            <a:br>
              <a:rPr lang="nl-NL" sz="2800" smtClean="0"/>
            </a:br>
            <a:r>
              <a:rPr lang="nl-NL" sz="2800" smtClean="0"/>
              <a:t>Dat kan een binding of een splitsing zijn.</a:t>
            </a:r>
            <a:endParaRPr lang="nl-NL" smtClean="0"/>
          </a:p>
        </p:txBody>
      </p:sp>
      <p:pic>
        <p:nvPicPr>
          <p:cNvPr id="24579" name="Picture 2" descr="H:\DATA\FOTO'S 3 START PP'S\P10008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500438"/>
            <a:ext cx="4390777" cy="3028950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4E463-4899-441D-BDB5-F4A95EEFBA4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9814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4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850900"/>
          </a:xfrm>
        </p:spPr>
        <p:txBody>
          <a:bodyPr/>
          <a:lstStyle/>
          <a:p>
            <a:pPr eaLnBrk="1" hangingPunct="1"/>
            <a:r>
              <a:rPr lang="nl-NL" smtClean="0"/>
              <a:t>Eigenschappen van enzymen:</a:t>
            </a:r>
          </a:p>
        </p:txBody>
      </p:sp>
      <p:sp>
        <p:nvSpPr>
          <p:cNvPr id="25603" name="Tijdelijke aanduiding voor inhoud 5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401050" cy="4895850"/>
          </a:xfrm>
        </p:spPr>
        <p:txBody>
          <a:bodyPr/>
          <a:lstStyle/>
          <a:p>
            <a:pPr eaLnBrk="1" hangingPunct="1"/>
            <a:r>
              <a:rPr lang="nl-NL" smtClean="0"/>
              <a:t>Heeft een speciale </a:t>
            </a:r>
            <a:r>
              <a:rPr lang="nl-NL" b="1" smtClean="0">
                <a:solidFill>
                  <a:srgbClr val="FF3300"/>
                </a:solidFill>
              </a:rPr>
              <a:t>vorm</a:t>
            </a:r>
          </a:p>
          <a:p>
            <a:pPr eaLnBrk="1" hangingPunct="1"/>
            <a:r>
              <a:rPr lang="nl-NL" smtClean="0"/>
              <a:t>Het enzym past precies op het </a:t>
            </a:r>
            <a:r>
              <a:rPr lang="nl-NL" b="1" smtClean="0">
                <a:solidFill>
                  <a:srgbClr val="FF3300"/>
                </a:solidFill>
              </a:rPr>
              <a:t>substraat</a:t>
            </a:r>
          </a:p>
          <a:p>
            <a:pPr eaLnBrk="1" hangingPunct="1"/>
            <a:r>
              <a:rPr lang="nl-NL" smtClean="0"/>
              <a:t>Elk substraat heeft daardoor een ander enzym.</a:t>
            </a:r>
          </a:p>
          <a:p>
            <a:pPr eaLnBrk="1" hangingPunct="1"/>
            <a:r>
              <a:rPr lang="nl-NL" smtClean="0"/>
              <a:t>Een enzym is   </a:t>
            </a:r>
            <a:r>
              <a:rPr lang="nl-NL" b="1" smtClean="0">
                <a:solidFill>
                  <a:srgbClr val="FF3300"/>
                </a:solidFill>
              </a:rPr>
              <a:t>specifiek</a:t>
            </a:r>
            <a:r>
              <a:rPr lang="nl-NL" b="1" smtClean="0"/>
              <a:t>.</a:t>
            </a:r>
            <a:endParaRPr lang="nl-NL" smtClean="0"/>
          </a:p>
          <a:p>
            <a:pPr eaLnBrk="1" hangingPunct="1"/>
            <a:r>
              <a:rPr lang="nl-NL" smtClean="0"/>
              <a:t>Enzymen bestaan uit een </a:t>
            </a:r>
            <a:r>
              <a:rPr lang="nl-NL" b="1" smtClean="0">
                <a:solidFill>
                  <a:srgbClr val="FF3300"/>
                </a:solidFill>
              </a:rPr>
              <a:t>eiwit</a:t>
            </a:r>
            <a:r>
              <a:rPr lang="nl-NL" smtClean="0">
                <a:solidFill>
                  <a:srgbClr val="FF3300"/>
                </a:solidFill>
              </a:rPr>
              <a:t>d</a:t>
            </a:r>
            <a:r>
              <a:rPr lang="nl-NL" smtClean="0"/>
              <a:t>eel.</a:t>
            </a:r>
          </a:p>
          <a:p>
            <a:pPr eaLnBrk="1" hangingPunct="1"/>
            <a:r>
              <a:rPr lang="nl-NL" smtClean="0"/>
              <a:t>Ze zijn </a:t>
            </a:r>
            <a:r>
              <a:rPr lang="nl-NL" b="1" smtClean="0">
                <a:solidFill>
                  <a:srgbClr val="FF3300"/>
                </a:solidFill>
              </a:rPr>
              <a:t>temperatuur- en zuurgevoelig</a:t>
            </a:r>
            <a:r>
              <a:rPr lang="nl-NL" smtClean="0">
                <a:solidFill>
                  <a:srgbClr val="FF3300"/>
                </a:solidFill>
              </a:rPr>
              <a:t>.</a:t>
            </a:r>
          </a:p>
          <a:p>
            <a:pPr eaLnBrk="1" hangingPunct="1"/>
            <a:r>
              <a:rPr lang="nl-NL" smtClean="0"/>
              <a:t>Naam van het enzym: substraat + </a:t>
            </a:r>
            <a:r>
              <a:rPr lang="nl-NL" b="1" smtClean="0">
                <a:solidFill>
                  <a:srgbClr val="FF3300"/>
                </a:solidFill>
              </a:rPr>
              <a:t>ase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9C8B4-FE97-4949-96E6-82E86913A78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Het substraat past in het enzym</a:t>
            </a:r>
          </a:p>
        </p:txBody>
      </p:sp>
      <p:pic>
        <p:nvPicPr>
          <p:cNvPr id="26627" name="Picture 6" descr="P102075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24B7B-9D97-43FA-B5BC-64D6255567B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Eigenschappen van eiwitten</a:t>
            </a:r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8929687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NL" sz="3000" smtClean="0"/>
              <a:t>Als je een ei </a:t>
            </a:r>
            <a:r>
              <a:rPr lang="nl-NL" sz="3000" b="1" smtClean="0"/>
              <a:t>kookt</a:t>
            </a:r>
            <a:r>
              <a:rPr lang="nl-NL" sz="3000" smtClean="0"/>
              <a:t>, stollen de eiwitten.</a:t>
            </a:r>
          </a:p>
          <a:p>
            <a:pPr eaLnBrk="1" hangingPunct="1"/>
            <a:r>
              <a:rPr lang="nl-NL" sz="3000" b="1" smtClean="0"/>
              <a:t>Zure</a:t>
            </a:r>
            <a:r>
              <a:rPr lang="nl-NL" sz="3000" smtClean="0"/>
              <a:t> melk in de koffie laat de melk ‘schiften’.</a:t>
            </a:r>
          </a:p>
          <a:p>
            <a:pPr eaLnBrk="1" hangingPunct="1"/>
            <a:r>
              <a:rPr lang="nl-NL" sz="3000" smtClean="0"/>
              <a:t>Bij een hogere temperatuur of andere zuurgraad </a:t>
            </a:r>
            <a:r>
              <a:rPr lang="nl-NL" sz="3000" smtClean="0">
                <a:solidFill>
                  <a:srgbClr val="FF0000"/>
                </a:solidFill>
              </a:rPr>
              <a:t>verandert de ruimtelijke </a:t>
            </a:r>
            <a:r>
              <a:rPr lang="nl-NL" sz="3000" b="1" smtClean="0">
                <a:solidFill>
                  <a:srgbClr val="FF0000"/>
                </a:solidFill>
              </a:rPr>
              <a:t>vorm</a:t>
            </a:r>
            <a:r>
              <a:rPr lang="nl-NL" sz="3000" smtClean="0">
                <a:solidFill>
                  <a:srgbClr val="FF0000"/>
                </a:solidFill>
              </a:rPr>
              <a:t> </a:t>
            </a:r>
            <a:r>
              <a:rPr lang="nl-NL" sz="3000" smtClean="0"/>
              <a:t>van de eiwitten.</a:t>
            </a:r>
          </a:p>
          <a:p>
            <a:pPr eaLnBrk="1" hangingPunct="1"/>
            <a:r>
              <a:rPr lang="nl-NL" sz="3000" smtClean="0"/>
              <a:t>Als dat met een enzym = eiwit gebeurt, </a:t>
            </a:r>
          </a:p>
          <a:p>
            <a:pPr eaLnBrk="1" hangingPunct="1">
              <a:buFontTx/>
              <a:buNone/>
            </a:pPr>
            <a:r>
              <a:rPr lang="nl-NL" sz="3000" smtClean="0"/>
              <a:t>	verandert dat ook van </a:t>
            </a:r>
            <a:r>
              <a:rPr lang="nl-NL" sz="3000" b="1" smtClean="0"/>
              <a:t>vorm</a:t>
            </a:r>
            <a:r>
              <a:rPr lang="nl-NL" sz="3000" smtClean="0"/>
              <a:t>.</a:t>
            </a:r>
          </a:p>
          <a:p>
            <a:pPr eaLnBrk="1" hangingPunct="1"/>
            <a:r>
              <a:rPr lang="nl-NL" sz="3000" smtClean="0"/>
              <a:t>Daardoor past het enzym niet meer op het substraat.</a:t>
            </a:r>
          </a:p>
          <a:p>
            <a:pPr eaLnBrk="1" hangingPunct="1"/>
            <a:r>
              <a:rPr lang="nl-NL" sz="3000" smtClean="0"/>
              <a:t>En daardoor werkt het enzym niet meer.</a:t>
            </a:r>
          </a:p>
          <a:p>
            <a:pPr eaLnBrk="1" hangingPunct="1"/>
            <a:r>
              <a:rPr lang="en-US" sz="3000" smtClean="0"/>
              <a:t>Definitief óf tijdelijk?????</a:t>
            </a:r>
            <a:endParaRPr lang="nl-NL" sz="300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05586-ECC5-4EC7-BC01-36B89E847DF7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nl-NL" smtClean="0"/>
              <a:t>Enzym = temperatuurgevoelig</a:t>
            </a:r>
          </a:p>
        </p:txBody>
      </p:sp>
      <p:sp>
        <p:nvSpPr>
          <p:cNvPr id="28675" name="Tijdelijke aanduiding voor inhoud 5"/>
          <p:cNvSpPr>
            <a:spLocks noGrp="1"/>
          </p:cNvSpPr>
          <p:nvPr>
            <p:ph sz="half" idx="4294967295"/>
          </p:nvPr>
        </p:nvSpPr>
        <p:spPr>
          <a:xfrm>
            <a:off x="4500563" y="1052513"/>
            <a:ext cx="4643437" cy="5805487"/>
          </a:xfrm>
        </p:spPr>
        <p:txBody>
          <a:bodyPr/>
          <a:lstStyle/>
          <a:p>
            <a:pPr eaLnBrk="1" hangingPunct="1"/>
            <a:r>
              <a:rPr lang="nl-NL" sz="2800" smtClean="0"/>
              <a:t>T &lt; 5 </a:t>
            </a:r>
            <a:r>
              <a:rPr lang="nl-NL" sz="2800" baseline="30000" smtClean="0"/>
              <a:t>o</a:t>
            </a:r>
            <a:r>
              <a:rPr lang="nl-NL" sz="2800" smtClean="0"/>
              <a:t>C : geen activiteit</a:t>
            </a:r>
          </a:p>
          <a:p>
            <a:pPr eaLnBrk="1" hangingPunct="1"/>
            <a:r>
              <a:rPr lang="nl-NL" sz="2800" smtClean="0"/>
              <a:t>5 </a:t>
            </a:r>
            <a:r>
              <a:rPr lang="nl-NL" sz="2800" baseline="30000" smtClean="0"/>
              <a:t>o</a:t>
            </a:r>
            <a:r>
              <a:rPr lang="nl-NL" sz="2800" smtClean="0"/>
              <a:t>C &lt; T &lt; 35</a:t>
            </a:r>
            <a:r>
              <a:rPr lang="nl-NL" sz="2800" baseline="30000" smtClean="0"/>
              <a:t>o</a:t>
            </a:r>
            <a:r>
              <a:rPr lang="nl-NL" sz="2800" smtClean="0"/>
              <a:t>C : elke 10 </a:t>
            </a:r>
            <a:r>
              <a:rPr lang="nl-NL" sz="2800" baseline="30000" smtClean="0"/>
              <a:t>o</a:t>
            </a:r>
            <a:r>
              <a:rPr lang="nl-NL" sz="2800" smtClean="0"/>
              <a:t>C temperatuurstijging gaat de reactie 2 keer zo snel</a:t>
            </a:r>
          </a:p>
          <a:p>
            <a:pPr eaLnBrk="1" hangingPunct="1"/>
            <a:r>
              <a:rPr lang="nl-NL" sz="2800" smtClean="0"/>
              <a:t>T &gt; 35</a:t>
            </a:r>
            <a:r>
              <a:rPr lang="nl-NL" sz="2800" baseline="30000" smtClean="0"/>
              <a:t>o</a:t>
            </a:r>
            <a:r>
              <a:rPr lang="nl-NL" sz="2800" smtClean="0"/>
              <a:t>C : sommige enzym-moleculen gaan stuk, de reactiesnelheid neemt af.</a:t>
            </a:r>
          </a:p>
          <a:p>
            <a:pPr eaLnBrk="1" hangingPunct="1"/>
            <a:r>
              <a:rPr lang="nl-NL" sz="2800" smtClean="0"/>
              <a:t>T &gt; 45</a:t>
            </a:r>
            <a:r>
              <a:rPr lang="nl-NL" sz="2800" baseline="30000" smtClean="0"/>
              <a:t>o</a:t>
            </a:r>
            <a:r>
              <a:rPr lang="nl-NL" sz="2800" smtClean="0"/>
              <a:t>C : alle moleculen zijn stuk. Er zijn geen enzymreacties meer.</a:t>
            </a:r>
          </a:p>
          <a:p>
            <a:pPr eaLnBrk="1" hangingPunct="1"/>
            <a:endParaRPr lang="nl-NL" sz="2800" smtClean="0"/>
          </a:p>
        </p:txBody>
      </p:sp>
      <p:pic>
        <p:nvPicPr>
          <p:cNvPr id="28676" name="Picture 2" descr="H:\DATA\FOTO'S 3 START PP'S\P10008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85938"/>
            <a:ext cx="4495800" cy="385762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3268-E552-49BF-85FD-EEEA648BCE78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262</Words>
  <Application>Microsoft Office PowerPoint</Application>
  <PresentationFormat>Diavoorstelling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Office-thema</vt:lpstr>
      <vt:lpstr>Basisstof 2 Enzymen</vt:lpstr>
      <vt:lpstr>Activeringsenergie</vt:lpstr>
      <vt:lpstr>Grafisch zónder enzym</vt:lpstr>
      <vt:lpstr>Mét enzymen:  Verschil?</vt:lpstr>
      <vt:lpstr>De werking van een enzym. Het enzym past precies op het substraat. In het actieve centrum vindt een reactie plaats. Dat kan een binding of een splitsing zijn.</vt:lpstr>
      <vt:lpstr>Eigenschappen van enzymen:</vt:lpstr>
      <vt:lpstr>Het substraat past in het enzym</vt:lpstr>
      <vt:lpstr>Eigenschappen van eiwitten</vt:lpstr>
      <vt:lpstr>Enzym = temperatuurgevoelig</vt:lpstr>
      <vt:lpstr>PowerPoint-presentatie</vt:lpstr>
      <vt:lpstr>pH = zuurgraad PH 12 = basisch, pH 7 = neutraal, pH 3 = zuur</vt:lpstr>
      <vt:lpstr>Enzymen hebben een optimum pH,  een minimale en maximale pH  waar ze nog nét kunnen werken.</vt:lpstr>
      <vt:lpstr>Enzymen: evenwichtsreacties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Basisstof 2 Enzymen</dc:title>
  <dc:creator>biobertus</dc:creator>
  <cp:lastModifiedBy>Admin</cp:lastModifiedBy>
  <cp:revision>3</cp:revision>
  <dcterms:created xsi:type="dcterms:W3CDTF">2014-12-17T16:29:40Z</dcterms:created>
  <dcterms:modified xsi:type="dcterms:W3CDTF">2016-09-08T17:23:05Z</dcterms:modified>
</cp:coreProperties>
</file>